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notesMasterIdLst>
    <p:notesMasterId r:id="rId5"/>
  </p:notesMasterIdLst>
  <p:sldIdLst>
    <p:sldId id="256" r:id="rId3"/>
    <p:sldId id="257" r:id="rId4"/>
  </p:sldIdLst>
  <p:sldSz cx="15338425" cy="216027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4">
          <p15:clr>
            <a:srgbClr val="A4A3A4"/>
          </p15:clr>
        </p15:guide>
        <p15:guide id="2" pos="4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18" d="100"/>
          <a:sy n="18" d="100"/>
        </p:scale>
        <p:origin x="2348" y="112"/>
      </p:cViewPr>
      <p:guideLst>
        <p:guide orient="horz" pos="6804"/>
        <p:guide pos="4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クリックしてノート書式の編集</a:t>
            </a:r>
          </a:p>
        </p:txBody>
      </p:sp>
      <p:sp>
        <p:nvSpPr>
          <p:cNvPr id="7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&lt;ヘッダー&gt;</a:t>
            </a:r>
          </a:p>
        </p:txBody>
      </p:sp>
      <p:sp>
        <p:nvSpPr>
          <p:cNvPr id="7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&lt;日付/時刻&gt;</a:t>
            </a:r>
          </a:p>
        </p:txBody>
      </p:sp>
      <p:sp>
        <p:nvSpPr>
          <p:cNvPr id="7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&lt;フッター&gt;</a:t>
            </a:r>
          </a:p>
        </p:txBody>
      </p:sp>
      <p:sp>
        <p:nvSpPr>
          <p:cNvPr id="7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574E55C-9CD1-44EC-8E29-B1CF5B09ACD6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461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body"/>
          </p:nvPr>
        </p:nvSpPr>
        <p:spPr>
          <a:xfrm>
            <a:off x="679680" y="4777560"/>
            <a:ext cx="5437800" cy="390852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3849840" y="9428040"/>
            <a:ext cx="2945880" cy="4982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B4523C9-8D33-4BBA-A3F8-A04EE9B9D3A9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963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1322784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055160" y="12909600"/>
            <a:ext cx="1322784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833600" y="57510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7833600" y="129096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055160" y="129096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1322784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55160" y="5751000"/>
            <a:ext cx="1322784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4" name="図 33"/>
          <p:cNvPicPr/>
          <p:nvPr/>
        </p:nvPicPr>
        <p:blipFill>
          <a:blip r:embed="rId2"/>
          <a:stretch/>
        </p:blipFill>
        <p:spPr>
          <a:xfrm>
            <a:off x="1055160" y="7326720"/>
            <a:ext cx="13227840" cy="10553760"/>
          </a:xfrm>
          <a:prstGeom prst="rect">
            <a:avLst/>
          </a:prstGeom>
          <a:ln>
            <a:noFill/>
          </a:ln>
        </p:spPr>
      </p:pic>
      <p:pic>
        <p:nvPicPr>
          <p:cNvPr id="35" name="図 34"/>
          <p:cNvPicPr/>
          <p:nvPr/>
        </p:nvPicPr>
        <p:blipFill>
          <a:blip r:embed="rId2"/>
          <a:stretch/>
        </p:blipFill>
        <p:spPr>
          <a:xfrm>
            <a:off x="1055160" y="7326720"/>
            <a:ext cx="13227840" cy="1055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0382" y="6710840"/>
            <a:ext cx="13037661" cy="463057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00764" y="12241530"/>
            <a:ext cx="10736898" cy="55206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55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10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6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21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7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33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88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443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028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5561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1630" y="13881737"/>
            <a:ext cx="13037661" cy="4290536"/>
          </a:xfrm>
        </p:spPr>
        <p:txBody>
          <a:bodyPr anchor="t"/>
          <a:lstStyle>
            <a:lvl1pPr algn="l">
              <a:defRPr sz="9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1630" y="9156148"/>
            <a:ext cx="13037661" cy="4725589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5544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211089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6633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22178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7723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33267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8812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44357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056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66921" y="5040632"/>
            <a:ext cx="6774471" cy="14256783"/>
          </a:xfrm>
        </p:spPr>
        <p:txBody>
          <a:bodyPr/>
          <a:lstStyle>
            <a:lvl1pPr>
              <a:defRPr sz="6500"/>
            </a:lvl1pPr>
            <a:lvl2pPr>
              <a:defRPr sz="5500"/>
            </a:lvl2pPr>
            <a:lvl3pPr>
              <a:defRPr sz="46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797033" y="5040632"/>
            <a:ext cx="6774471" cy="14256783"/>
          </a:xfrm>
        </p:spPr>
        <p:txBody>
          <a:bodyPr/>
          <a:lstStyle>
            <a:lvl1pPr>
              <a:defRPr sz="6500"/>
            </a:lvl1pPr>
            <a:lvl2pPr>
              <a:defRPr sz="5500"/>
            </a:lvl2pPr>
            <a:lvl3pPr>
              <a:defRPr sz="46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3045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66921" y="4835606"/>
            <a:ext cx="6777135" cy="201525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55446" indent="0">
              <a:buNone/>
              <a:defRPr sz="4600" b="1"/>
            </a:lvl2pPr>
            <a:lvl3pPr marL="2110892" indent="0">
              <a:buNone/>
              <a:defRPr sz="4200" b="1"/>
            </a:lvl3pPr>
            <a:lvl4pPr marL="3166339" indent="0">
              <a:buNone/>
              <a:defRPr sz="3700" b="1"/>
            </a:lvl4pPr>
            <a:lvl5pPr marL="4221785" indent="0">
              <a:buNone/>
              <a:defRPr sz="3700" b="1"/>
            </a:lvl5pPr>
            <a:lvl6pPr marL="5277231" indent="0">
              <a:buNone/>
              <a:defRPr sz="3700" b="1"/>
            </a:lvl6pPr>
            <a:lvl7pPr marL="6332677" indent="0">
              <a:buNone/>
              <a:defRPr sz="3700" b="1"/>
            </a:lvl7pPr>
            <a:lvl8pPr marL="7388123" indent="0">
              <a:buNone/>
              <a:defRPr sz="3700" b="1"/>
            </a:lvl8pPr>
            <a:lvl9pPr marL="8443570" indent="0">
              <a:buNone/>
              <a:defRPr sz="3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6921" y="6850856"/>
            <a:ext cx="6777135" cy="12446557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791708" y="4835606"/>
            <a:ext cx="6779797" cy="201525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55446" indent="0">
              <a:buNone/>
              <a:defRPr sz="4600" b="1"/>
            </a:lvl2pPr>
            <a:lvl3pPr marL="2110892" indent="0">
              <a:buNone/>
              <a:defRPr sz="4200" b="1"/>
            </a:lvl3pPr>
            <a:lvl4pPr marL="3166339" indent="0">
              <a:buNone/>
              <a:defRPr sz="3700" b="1"/>
            </a:lvl4pPr>
            <a:lvl5pPr marL="4221785" indent="0">
              <a:buNone/>
              <a:defRPr sz="3700" b="1"/>
            </a:lvl5pPr>
            <a:lvl6pPr marL="5277231" indent="0">
              <a:buNone/>
              <a:defRPr sz="3700" b="1"/>
            </a:lvl6pPr>
            <a:lvl7pPr marL="6332677" indent="0">
              <a:buNone/>
              <a:defRPr sz="3700" b="1"/>
            </a:lvl7pPr>
            <a:lvl8pPr marL="7388123" indent="0">
              <a:buNone/>
              <a:defRPr sz="3700" b="1"/>
            </a:lvl8pPr>
            <a:lvl9pPr marL="8443570" indent="0">
              <a:buNone/>
              <a:defRPr sz="3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791708" y="6850856"/>
            <a:ext cx="6779797" cy="12446557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571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7125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49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055160" y="5751000"/>
            <a:ext cx="13227840" cy="1370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922" y="860107"/>
            <a:ext cx="5046236" cy="366045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96898" y="860109"/>
            <a:ext cx="8574606" cy="18437306"/>
          </a:xfrm>
        </p:spPr>
        <p:txBody>
          <a:bodyPr/>
          <a:lstStyle>
            <a:lvl1pPr>
              <a:defRPr sz="7400"/>
            </a:lvl1pPr>
            <a:lvl2pPr>
              <a:defRPr sz="65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66922" y="4520567"/>
            <a:ext cx="5046236" cy="14776848"/>
          </a:xfrm>
        </p:spPr>
        <p:txBody>
          <a:bodyPr/>
          <a:lstStyle>
            <a:lvl1pPr marL="0" indent="0">
              <a:buNone/>
              <a:defRPr sz="3200"/>
            </a:lvl1pPr>
            <a:lvl2pPr marL="1055446" indent="0">
              <a:buNone/>
              <a:defRPr sz="2800"/>
            </a:lvl2pPr>
            <a:lvl3pPr marL="2110892" indent="0">
              <a:buNone/>
              <a:defRPr sz="2300"/>
            </a:lvl3pPr>
            <a:lvl4pPr marL="3166339" indent="0">
              <a:buNone/>
              <a:defRPr sz="2100"/>
            </a:lvl4pPr>
            <a:lvl5pPr marL="4221785" indent="0">
              <a:buNone/>
              <a:defRPr sz="2100"/>
            </a:lvl5pPr>
            <a:lvl6pPr marL="5277231" indent="0">
              <a:buNone/>
              <a:defRPr sz="2100"/>
            </a:lvl6pPr>
            <a:lvl7pPr marL="6332677" indent="0">
              <a:buNone/>
              <a:defRPr sz="2100"/>
            </a:lvl7pPr>
            <a:lvl8pPr marL="7388123" indent="0">
              <a:buNone/>
              <a:defRPr sz="2100"/>
            </a:lvl8pPr>
            <a:lvl9pPr marL="8443570" indent="0">
              <a:buNone/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16267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06439" y="15121890"/>
            <a:ext cx="9203055" cy="1785225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06439" y="1930241"/>
            <a:ext cx="9203055" cy="12961620"/>
          </a:xfrm>
        </p:spPr>
        <p:txBody>
          <a:bodyPr/>
          <a:lstStyle>
            <a:lvl1pPr marL="0" indent="0">
              <a:buNone/>
              <a:defRPr sz="7400"/>
            </a:lvl1pPr>
            <a:lvl2pPr marL="1055446" indent="0">
              <a:buNone/>
              <a:defRPr sz="6500"/>
            </a:lvl2pPr>
            <a:lvl3pPr marL="2110892" indent="0">
              <a:buNone/>
              <a:defRPr sz="5500"/>
            </a:lvl3pPr>
            <a:lvl4pPr marL="3166339" indent="0">
              <a:buNone/>
              <a:defRPr sz="4600"/>
            </a:lvl4pPr>
            <a:lvl5pPr marL="4221785" indent="0">
              <a:buNone/>
              <a:defRPr sz="4600"/>
            </a:lvl5pPr>
            <a:lvl6pPr marL="5277231" indent="0">
              <a:buNone/>
              <a:defRPr sz="4600"/>
            </a:lvl6pPr>
            <a:lvl7pPr marL="6332677" indent="0">
              <a:buNone/>
              <a:defRPr sz="4600"/>
            </a:lvl7pPr>
            <a:lvl8pPr marL="7388123" indent="0">
              <a:buNone/>
              <a:defRPr sz="4600"/>
            </a:lvl8pPr>
            <a:lvl9pPr marL="8443570" indent="0">
              <a:buNone/>
              <a:defRPr sz="4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06439" y="16907115"/>
            <a:ext cx="9203055" cy="2535315"/>
          </a:xfrm>
        </p:spPr>
        <p:txBody>
          <a:bodyPr/>
          <a:lstStyle>
            <a:lvl1pPr marL="0" indent="0">
              <a:buNone/>
              <a:defRPr sz="3200"/>
            </a:lvl1pPr>
            <a:lvl2pPr marL="1055446" indent="0">
              <a:buNone/>
              <a:defRPr sz="2800"/>
            </a:lvl2pPr>
            <a:lvl3pPr marL="2110892" indent="0">
              <a:buNone/>
              <a:defRPr sz="2300"/>
            </a:lvl3pPr>
            <a:lvl4pPr marL="3166339" indent="0">
              <a:buNone/>
              <a:defRPr sz="2100"/>
            </a:lvl4pPr>
            <a:lvl5pPr marL="4221785" indent="0">
              <a:buNone/>
              <a:defRPr sz="2100"/>
            </a:lvl5pPr>
            <a:lvl6pPr marL="5277231" indent="0">
              <a:buNone/>
              <a:defRPr sz="2100"/>
            </a:lvl6pPr>
            <a:lvl7pPr marL="6332677" indent="0">
              <a:buNone/>
              <a:defRPr sz="2100"/>
            </a:lvl7pPr>
            <a:lvl8pPr marL="7388123" indent="0">
              <a:buNone/>
              <a:defRPr sz="2100"/>
            </a:lvl8pPr>
            <a:lvl9pPr marL="8443570" indent="0">
              <a:buNone/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519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8766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1120358" y="865111"/>
            <a:ext cx="3451146" cy="1843230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66921" y="865111"/>
            <a:ext cx="10097796" cy="1843230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3/31/17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1375FAF-A3DB-4E87-BEBA-56413BB81760}" type="slidenum">
              <a:rPr lang="en-US" sz="20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324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1322784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645516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7833600" y="5751000"/>
            <a:ext cx="645516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055160" y="1150560"/>
            <a:ext cx="13227840" cy="19355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055160" y="129096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7833600" y="5751000"/>
            <a:ext cx="645516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6455160" cy="137055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833600" y="57510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833600" y="129096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55160" y="1150560"/>
            <a:ext cx="13227840" cy="417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3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055160" y="57510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833600" y="5751000"/>
            <a:ext cx="645516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055160" y="12909600"/>
            <a:ext cx="13227840" cy="65372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4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766800" y="861840"/>
            <a:ext cx="13804200" cy="36072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ja-JP" sz="3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タイトルテキストの書式を編集するにはクリックします。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766800" y="5054760"/>
            <a:ext cx="13804200" cy="12529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4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3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66921" y="865110"/>
            <a:ext cx="13804583" cy="3600450"/>
          </a:xfrm>
          <a:prstGeom prst="rect">
            <a:avLst/>
          </a:prstGeom>
        </p:spPr>
        <p:txBody>
          <a:bodyPr vert="horz" lIns="211089" tIns="105545" rIns="211089" bIns="10554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66921" y="5040632"/>
            <a:ext cx="13804583" cy="14256783"/>
          </a:xfrm>
          <a:prstGeom prst="rect">
            <a:avLst/>
          </a:prstGeom>
        </p:spPr>
        <p:txBody>
          <a:bodyPr vert="horz" lIns="211089" tIns="105545" rIns="211089" bIns="10554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66921" y="20022504"/>
            <a:ext cx="3578966" cy="1150144"/>
          </a:xfrm>
          <a:prstGeom prst="rect">
            <a:avLst/>
          </a:prstGeom>
        </p:spPr>
        <p:txBody>
          <a:bodyPr vert="horz" lIns="211089" tIns="105545" rIns="211089" bIns="105545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91CD6-4CE2-45B9-9B5A-7FB1CC870EE8}" type="datetimeFigureOut">
              <a:rPr kumimoji="1" lang="ja-JP" altLang="en-US" smtClean="0"/>
              <a:t>2018/6/29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240629" y="20022504"/>
            <a:ext cx="4857168" cy="1150144"/>
          </a:xfrm>
          <a:prstGeom prst="rect">
            <a:avLst/>
          </a:prstGeom>
        </p:spPr>
        <p:txBody>
          <a:bodyPr vert="horz" lIns="211089" tIns="105545" rIns="211089" bIns="105545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992538" y="20022504"/>
            <a:ext cx="3578966" cy="1150144"/>
          </a:xfrm>
          <a:prstGeom prst="rect">
            <a:avLst/>
          </a:prstGeom>
        </p:spPr>
        <p:txBody>
          <a:bodyPr vert="horz" lIns="211089" tIns="105545" rIns="211089" bIns="105545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47CB-EFCF-4CEA-B212-86DD3621C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20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2110892" rtl="0" eaLnBrk="1" latinLnBrk="0" hangingPunct="1">
        <a:spcBef>
          <a:spcPct val="0"/>
        </a:spcBef>
        <a:buNone/>
        <a:defRPr kumimoji="1" sz="10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1585" indent="-791585" algn="l" defTabSz="21108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715100" indent="-659654" algn="l" defTabSz="21108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638616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94062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49508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04954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860400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915847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971293" indent="-527723" algn="l" defTabSz="21108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55446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10892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166339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21785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77231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332677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388123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443570" algn="l" defTabSz="2110892" rtl="0" eaLnBrk="1" latinLnBrk="0" hangingPunct="1"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ukutarou@kaigofukutarou.com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-7200" y="0"/>
            <a:ext cx="15335640" cy="10126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6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写真を入れてください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4702580" y="12097494"/>
            <a:ext cx="8092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日時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4702580" y="13825686"/>
            <a:ext cx="8913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会場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5"/>
          <p:cNvSpPr/>
          <p:nvPr/>
        </p:nvSpPr>
        <p:spPr>
          <a:xfrm>
            <a:off x="4702580" y="14905806"/>
            <a:ext cx="8913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講師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6"/>
          <p:cNvSpPr/>
          <p:nvPr/>
        </p:nvSpPr>
        <p:spPr>
          <a:xfrm>
            <a:off x="5593940" y="11844500"/>
            <a:ext cx="9708120" cy="182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平成</a:t>
            </a:r>
            <a:r>
              <a:rPr lang="en-US" altLang="ja-JP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30</a:t>
            </a:r>
            <a:r>
              <a:rPr lang="en-US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年</a:t>
            </a:r>
            <a:r>
              <a:rPr lang="en-US" altLang="ja-JP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7</a:t>
            </a:r>
            <a:r>
              <a:rPr lang="en-US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月</a:t>
            </a:r>
            <a:r>
              <a:rPr lang="en-US" altLang="ja-JP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21</a:t>
            </a:r>
            <a:r>
              <a:rPr lang="en-US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日（土）</a:t>
            </a:r>
            <a:endParaRPr lang="en-US" sz="6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altLang="ja-JP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9</a:t>
            </a:r>
            <a:r>
              <a:rPr lang="en-US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：</a:t>
            </a:r>
            <a:r>
              <a:rPr lang="en-US" altLang="ja-JP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3</a:t>
            </a:r>
            <a:r>
              <a:rPr lang="en-US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0〜16：00 定員</a:t>
            </a:r>
            <a:r>
              <a:rPr lang="en-US" altLang="ja-JP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4</a:t>
            </a:r>
            <a:r>
              <a:rPr lang="en-US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0名</a:t>
            </a:r>
            <a:r>
              <a:rPr lang="ja-JP" altLang="en-US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（定員なり次第締切）</a:t>
            </a:r>
            <a:endParaRPr lang="en-US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7"/>
          <p:cNvSpPr/>
          <p:nvPr/>
        </p:nvSpPr>
        <p:spPr>
          <a:xfrm>
            <a:off x="5637240" y="13563000"/>
            <a:ext cx="7095088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塩川</a:t>
            </a:r>
            <a:r>
              <a:rPr lang="ja-JP" altLang="en-US" sz="5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町ふるさと会館２</a:t>
            </a:r>
            <a:r>
              <a:rPr lang="en-US" altLang="ja-JP" sz="5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F</a:t>
            </a: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8"/>
          <p:cNvSpPr/>
          <p:nvPr/>
        </p:nvSpPr>
        <p:spPr>
          <a:xfrm>
            <a:off x="5637240" y="14684040"/>
            <a:ext cx="55897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15"/>
          <p:cNvSpPr/>
          <p:nvPr/>
        </p:nvSpPr>
        <p:spPr>
          <a:xfrm>
            <a:off x="5789700" y="14391540"/>
            <a:ext cx="59680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〒969-3521 福島県喜多方市塩川町字東岡320番地1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9" name="図 25"/>
          <p:cNvPicPr/>
          <p:nvPr/>
        </p:nvPicPr>
        <p:blipFill>
          <a:blip r:embed="rId3"/>
          <a:stretch/>
        </p:blipFill>
        <p:spPr>
          <a:xfrm>
            <a:off x="8432100" y="16720365"/>
            <a:ext cx="1598884" cy="1569818"/>
          </a:xfrm>
          <a:prstGeom prst="rect">
            <a:avLst/>
          </a:prstGeom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4608893" y="10126441"/>
            <a:ext cx="10765812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</a:rPr>
              <a:t>今年の移乗介助セミナーは、青山先生をお招きし直接ご指導を頂きます。前回参加された方も、お仲間をお誘いの上是非ご参加ください。スタッフ一同心よりお待ち申しあげます。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93940" y="14931912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青山　幸広先生</a:t>
            </a:r>
          </a:p>
        </p:txBody>
      </p:sp>
      <p:sp>
        <p:nvSpPr>
          <p:cNvPr id="108" name="CustomShape 27"/>
          <p:cNvSpPr/>
          <p:nvPr/>
        </p:nvSpPr>
        <p:spPr>
          <a:xfrm rot="5400000">
            <a:off x="16693874" y="4684370"/>
            <a:ext cx="1514880" cy="7576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23"/>
          <p:cNvSpPr/>
          <p:nvPr/>
        </p:nvSpPr>
        <p:spPr>
          <a:xfrm>
            <a:off x="-28800" y="7968642"/>
            <a:ext cx="15357240" cy="2157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29"/>
          <p:cNvSpPr/>
          <p:nvPr/>
        </p:nvSpPr>
        <p:spPr>
          <a:xfrm>
            <a:off x="10020150" y="16765366"/>
            <a:ext cx="5308289" cy="48693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6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30"/>
          <p:cNvSpPr/>
          <p:nvPr/>
        </p:nvSpPr>
        <p:spPr>
          <a:xfrm>
            <a:off x="10079540" y="16853552"/>
            <a:ext cx="5189508" cy="48371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スケジュール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GP創英角ｺﾞｼｯｸUB"/>
              <a:ea typeface="HGP創英角ｺﾞｼｯｸUB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○ 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午前の部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（</a:t>
            </a:r>
            <a:r>
              <a:rPr lang="en-US" altLang="ja-JP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9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：</a:t>
            </a:r>
            <a:r>
              <a:rPr lang="en-US" altLang="ja-JP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3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0～1</a:t>
            </a:r>
            <a:r>
              <a:rPr lang="en-US" altLang="ja-JP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1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:00）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・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開会式、内容説明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　　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・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講演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　</a:t>
            </a:r>
            <a:r>
              <a:rPr lang="ja-JP" alt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テ</a:t>
            </a: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ーマ：</a:t>
            </a:r>
            <a:r>
              <a:rPr lang="ja-JP" alt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最後まで一人の人間として　　　　　　　　　</a:t>
            </a:r>
            <a:endParaRPr lang="en-US" altLang="ja-JP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GP創英角ｺﾞｼｯｸUB"/>
              <a:ea typeface="HGP創英角ｺﾞｼｯｸUB"/>
            </a:endParaRPr>
          </a:p>
          <a:p>
            <a:pPr>
              <a:lnSpc>
                <a:spcPct val="100000"/>
              </a:lnSpc>
            </a:pPr>
            <a:r>
              <a:rPr lang="ja-JP" altLang="en-US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　　　　　　生きる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GP創英角ｺﾞｼｯｸUB"/>
              <a:ea typeface="HGP創英角ｺﾞｼｯｸUB"/>
            </a:endParaRPr>
          </a:p>
          <a:p>
            <a:pPr>
              <a:lnSpc>
                <a:spcPct val="100000"/>
              </a:lnSpc>
            </a:pPr>
            <a:r>
              <a:rPr lang="ja-JP" alt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　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講師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：　</a:t>
            </a:r>
            <a:r>
              <a:rPr lang="ja-JP" alt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青山　幸広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先生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GP創英角ｺﾞｼｯｸUB"/>
              <a:ea typeface="HGP創英角ｺﾞｼｯｸUB"/>
            </a:endParaRPr>
          </a:p>
          <a:p>
            <a:pPr>
              <a:lnSpc>
                <a:spcPct val="100000"/>
              </a:lnSpc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  </a:t>
            </a: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〇 午前の部　（</a:t>
            </a:r>
            <a:r>
              <a:rPr lang="en-US" altLang="ja-JP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11:00</a:t>
            </a: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～</a:t>
            </a:r>
            <a:r>
              <a:rPr lang="en-US" altLang="ja-JP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12:00</a:t>
            </a: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）</a:t>
            </a:r>
            <a:endParaRPr lang="en-US" altLang="ja-JP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GP創英角ｺﾞｼｯｸUB"/>
              <a:ea typeface="HGP創英角ｺﾞｼｯｸUB"/>
            </a:endParaRPr>
          </a:p>
          <a:p>
            <a:pPr>
              <a:lnSpc>
                <a:spcPct val="100000"/>
              </a:lnSpc>
            </a:pPr>
            <a:r>
              <a:rPr lang="ja-JP" alt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・</a:t>
            </a: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移乗介助実技：基本編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○ 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午後の部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（13:00～16:00）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・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移乗介助</a:t>
            </a:r>
            <a:r>
              <a:rPr lang="ja-JP" alt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実技</a:t>
            </a: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：応用編</a:t>
            </a:r>
            <a:endParaRPr lang="en-US" altLang="ja-JP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GP創英角ｺﾞｼｯｸUB"/>
              <a:ea typeface="HGP創英角ｺﾞｼｯｸUB"/>
            </a:endParaRPr>
          </a:p>
          <a:p>
            <a:pPr>
              <a:lnSpc>
                <a:spcPct val="100000"/>
              </a:lnSpc>
            </a:pP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　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　　　
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2" y="1"/>
            <a:ext cx="15366581" cy="10126440"/>
          </a:xfrm>
          <a:prstGeom prst="rect">
            <a:avLst/>
          </a:prstGeom>
        </p:spPr>
      </p:pic>
      <p:sp>
        <p:nvSpPr>
          <p:cNvPr id="98" name="CustomShape 17"/>
          <p:cNvSpPr/>
          <p:nvPr/>
        </p:nvSpPr>
        <p:spPr>
          <a:xfrm>
            <a:off x="1260500" y="1251"/>
            <a:ext cx="1764556" cy="2001399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介</a:t>
            </a:r>
            <a:endParaRPr lang="en-US" sz="3900" b="0" strike="noStrike" spc="-1" dirty="0">
              <a:solidFill>
                <a:srgbClr val="00B0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18"/>
          <p:cNvSpPr/>
          <p:nvPr/>
        </p:nvSpPr>
        <p:spPr>
          <a:xfrm>
            <a:off x="3060700" y="12273"/>
            <a:ext cx="1729132" cy="2001399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護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24"/>
          <p:cNvSpPr/>
          <p:nvPr/>
        </p:nvSpPr>
        <p:spPr>
          <a:xfrm>
            <a:off x="4788892" y="12272"/>
            <a:ext cx="1781460" cy="2001399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技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5"/>
          <p:cNvSpPr/>
          <p:nvPr/>
        </p:nvSpPr>
        <p:spPr>
          <a:xfrm>
            <a:off x="6589092" y="0"/>
            <a:ext cx="1748613" cy="2013672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術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19"/>
          <p:cNvSpPr/>
          <p:nvPr/>
        </p:nvSpPr>
        <p:spPr>
          <a:xfrm>
            <a:off x="8317284" y="0"/>
            <a:ext cx="1711257" cy="2013672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セ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21"/>
          <p:cNvSpPr/>
          <p:nvPr/>
        </p:nvSpPr>
        <p:spPr>
          <a:xfrm>
            <a:off x="11834298" y="12273"/>
            <a:ext cx="1883352" cy="2013672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ナ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0"/>
          <p:cNvSpPr/>
          <p:nvPr/>
        </p:nvSpPr>
        <p:spPr>
          <a:xfrm>
            <a:off x="10030984" y="-11022"/>
            <a:ext cx="1780359" cy="2013672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ミ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22"/>
          <p:cNvSpPr/>
          <p:nvPr/>
        </p:nvSpPr>
        <p:spPr>
          <a:xfrm>
            <a:off x="13615308" y="-1824"/>
            <a:ext cx="1686752" cy="2004474"/>
          </a:xfrm>
          <a:prstGeom prst="rect">
            <a:avLst/>
          </a:prstGeom>
          <a:solidFill>
            <a:schemeClr val="bg1"/>
          </a:solidFill>
          <a:ln w="7632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36000" tIns="36000" rIns="36000" bIns="36000" anchor="b" anchorCtr="1"/>
          <a:lstStyle/>
          <a:p>
            <a:pPr algn="ctr">
              <a:lnSpc>
                <a:spcPct val="100000"/>
              </a:lnSpc>
            </a:pPr>
            <a:r>
              <a:rPr lang="en-US" sz="140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ー</a:t>
            </a:r>
            <a:endParaRPr lang="en-US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6"/>
          <p:cNvSpPr/>
          <p:nvPr/>
        </p:nvSpPr>
        <p:spPr>
          <a:xfrm>
            <a:off x="971820" y="7946446"/>
            <a:ext cx="13356000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頑張らない移乗介助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438" y="28993"/>
            <a:ext cx="1015663" cy="22322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b="1" dirty="0">
                <a:solidFill>
                  <a:schemeClr val="accent6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第四回</a:t>
            </a:r>
            <a:endParaRPr kumimoji="1" lang="en-US" altLang="ja-JP" sz="5400" b="1" dirty="0">
              <a:solidFill>
                <a:schemeClr val="accent6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26440"/>
            <a:ext cx="4614480" cy="263156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780" y="16884390"/>
            <a:ext cx="2383200" cy="140579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3" r="5052" b="6308"/>
          <a:stretch/>
        </p:blipFill>
        <p:spPr>
          <a:xfrm>
            <a:off x="-10162" y="16211827"/>
            <a:ext cx="4630421" cy="207835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1" y="12745566"/>
            <a:ext cx="4621680" cy="346626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2" r="10521"/>
          <a:stretch/>
        </p:blipFill>
        <p:spPr>
          <a:xfrm>
            <a:off x="6877124" y="16884390"/>
            <a:ext cx="1367228" cy="140579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26"/>
          <a:stretch/>
        </p:blipFill>
        <p:spPr>
          <a:xfrm>
            <a:off x="10259794" y="14892250"/>
            <a:ext cx="1363015" cy="182811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817354" y="15557577"/>
            <a:ext cx="5033766" cy="48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61415" y="15525028"/>
            <a:ext cx="6088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</a:rPr>
              <a:t>NHK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ためしてガッテン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」に出演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r>
              <a:rPr lang="en-US" altLang="ja-JP" sz="2800" b="1" dirty="0">
                <a:solidFill>
                  <a:srgbClr val="FF0000"/>
                </a:solidFill>
              </a:rPr>
              <a:t>NHK E</a:t>
            </a:r>
            <a:r>
              <a:rPr lang="ja-JP" altLang="en-US" sz="2800" b="1" dirty="0">
                <a:solidFill>
                  <a:srgbClr val="FF0000"/>
                </a:solidFill>
              </a:rPr>
              <a:t>テレ「楽々ワンポイント」　　 　　　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</a:rPr>
              <a:t>　　 介護の講師となり出演</a:t>
            </a:r>
          </a:p>
        </p:txBody>
      </p:sp>
      <p:sp>
        <p:nvSpPr>
          <p:cNvPr id="15" name="円/楕円 14"/>
          <p:cNvSpPr/>
          <p:nvPr/>
        </p:nvSpPr>
        <p:spPr>
          <a:xfrm>
            <a:off x="12011634" y="13563001"/>
            <a:ext cx="3207348" cy="315736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421506" y="1396892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参加費</a:t>
            </a:r>
            <a:endParaRPr kumimoji="1" lang="ja-JP" altLang="en-US" sz="5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136204" y="14703721"/>
            <a:ext cx="32385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0000"/>
                </a:solidFill>
              </a:rPr>
              <a:t>3,000</a:t>
            </a:r>
            <a:r>
              <a:rPr lang="ja-JP" altLang="en-US" sz="6000" b="1" dirty="0">
                <a:solidFill>
                  <a:srgbClr val="FF0000"/>
                </a:solidFill>
              </a:rPr>
              <a:t>円</a:t>
            </a:r>
            <a:endParaRPr lang="en-US" altLang="ja-JP" sz="60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昼食付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-36742" y="18225135"/>
            <a:ext cx="10028541" cy="340959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CustomShape 10"/>
          <p:cNvSpPr/>
          <p:nvPr/>
        </p:nvSpPr>
        <p:spPr>
          <a:xfrm>
            <a:off x="63427" y="18290184"/>
            <a:ext cx="866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0" strike="noStrike" spc="-1" dirty="0">
                <a:uFill>
                  <a:solidFill>
                    <a:srgbClr val="FFFFFF"/>
                  </a:solidFill>
                </a:uFill>
                <a:latin typeface="HGｺﾞｼｯｸE"/>
                <a:ea typeface="HGｺﾞｼｯｸE"/>
              </a:rPr>
              <a:t>●</a:t>
            </a:r>
            <a:r>
              <a:rPr lang="en-US" sz="2800" b="0" strike="noStrike" spc="-1" dirty="0" err="1">
                <a:uFill>
                  <a:solidFill>
                    <a:srgbClr val="FFFFFF"/>
                  </a:solidFill>
                </a:uFill>
                <a:latin typeface="HGｺﾞｼｯｸE"/>
                <a:ea typeface="HGｺﾞｼｯｸE"/>
              </a:rPr>
              <a:t>主催</a:t>
            </a:r>
            <a:endParaRPr lang="en-US" sz="2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11"/>
          <p:cNvSpPr/>
          <p:nvPr/>
        </p:nvSpPr>
        <p:spPr>
          <a:xfrm>
            <a:off x="496867" y="18770892"/>
            <a:ext cx="976284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ＮＰＯ法人</a:t>
            </a: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 </a:t>
            </a:r>
            <a:r>
              <a:rPr lang="en-US" sz="36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ネットサポート</a:t>
            </a: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　</a:t>
            </a:r>
            <a:r>
              <a:rPr lang="en-US" sz="28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理事長</a:t>
            </a:r>
            <a:r>
              <a:rPr lang="en-US" sz="2800" b="0" strike="noStrike" spc="-1" dirty="0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 </a:t>
            </a:r>
            <a:r>
              <a:rPr lang="en-US" sz="28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内海好一</a:t>
            </a:r>
            <a:endParaRPr lang="en-US" sz="2800" b="0" strike="noStrike" spc="-1" dirty="0">
              <a:uFill>
                <a:solidFill>
                  <a:srgbClr val="FFFFFF"/>
                </a:solidFill>
              </a:uFill>
              <a:latin typeface="HGPｺﾞｼｯｸE"/>
              <a:ea typeface="HGPｺﾞｼｯｸE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36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有限会社</a:t>
            </a: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 </a:t>
            </a:r>
            <a:r>
              <a:rPr lang="en-US" sz="36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介護福太郎</a:t>
            </a: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 </a:t>
            </a:r>
            <a:r>
              <a:rPr lang="en-US" sz="28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代表取締役</a:t>
            </a:r>
            <a:r>
              <a:rPr lang="en-US" sz="2800" b="0" strike="noStrike" spc="-1" dirty="0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 </a:t>
            </a:r>
            <a:r>
              <a:rPr lang="en-US" sz="2800" b="0" strike="noStrike" spc="-1" dirty="0" err="1">
                <a:uFill>
                  <a:solidFill>
                    <a:srgbClr val="FFFFFF"/>
                  </a:solidFill>
                </a:uFill>
                <a:latin typeface="HGPｺﾞｼｯｸE"/>
                <a:ea typeface="HGPｺﾞｼｯｸE"/>
              </a:rPr>
              <a:t>松嶋加代子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13"/>
          <p:cNvSpPr/>
          <p:nvPr/>
        </p:nvSpPr>
        <p:spPr>
          <a:xfrm>
            <a:off x="630360" y="19369321"/>
            <a:ext cx="10220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trike="noStrike" spc="-1" dirty="0">
                <a:uFill>
                  <a:solidFill>
                    <a:srgbClr val="FFFFFF"/>
                  </a:solidFill>
                </a:uFill>
                <a:latin typeface="ＭＳ Ｐゴシック"/>
                <a:ea typeface="ＭＳ Ｐゴシック"/>
              </a:rPr>
              <a:t>TEL 0242-85-7020 / FAX 0242-85-7021</a:t>
            </a: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14"/>
          <p:cNvSpPr/>
          <p:nvPr/>
        </p:nvSpPr>
        <p:spPr>
          <a:xfrm>
            <a:off x="629466" y="20603224"/>
            <a:ext cx="10220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trike="noStrike" spc="-1" dirty="0">
                <a:uFill>
                  <a:solidFill>
                    <a:srgbClr val="FFFFFF"/>
                  </a:solidFill>
                </a:uFill>
                <a:latin typeface="ＭＳ Ｐゴシック"/>
                <a:ea typeface="ＭＳ Ｐゴシック"/>
              </a:rPr>
              <a:t>TEL 0242-37-2166 / FAX 0242-85-7021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12"/>
          <p:cNvSpPr/>
          <p:nvPr/>
        </p:nvSpPr>
        <p:spPr>
          <a:xfrm>
            <a:off x="607022" y="21093090"/>
            <a:ext cx="86245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0" strike="noStrike" spc="-1" dirty="0">
                <a:uFill>
                  <a:solidFill>
                    <a:srgbClr val="FFFFFF"/>
                  </a:solidFill>
                </a:uFill>
                <a:latin typeface="ＭＳ Ｐゴシック"/>
                <a:ea typeface="ＭＳ Ｐゴシック"/>
              </a:rPr>
              <a:t>〒965-0037　福島県会津若松市中央二丁目1-21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-17640" y="0"/>
            <a:ext cx="15355800" cy="1064880"/>
          </a:xfrm>
          <a:prstGeom prst="rect">
            <a:avLst/>
          </a:prstGeom>
          <a:noFill/>
          <a:ln>
            <a:noFill/>
          </a:ln>
        </p:spPr>
        <p:txBody>
          <a:bodyPr lIns="179640" tIns="90000" rIns="179640" bIns="90000" anchor="ctr"/>
          <a:lstStyle/>
          <a:p>
            <a:pPr>
              <a:lnSpc>
                <a:spcPct val="150000"/>
              </a:lnSpc>
            </a:pPr>
            <a:r>
              <a:rPr 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第</a:t>
            </a:r>
            <a:r>
              <a:rPr lang="en-US" alt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4</a:t>
            </a:r>
            <a:r>
              <a:rPr 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回　介護技術セミナー　　</a:t>
            </a:r>
            <a:r>
              <a:rPr lang="ja-JP" altLang="en-US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　</a:t>
            </a:r>
            <a:r>
              <a:rPr 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参加申込書（</a:t>
            </a:r>
            <a:r>
              <a:rPr lang="en-US" alt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7</a:t>
            </a:r>
            <a:r>
              <a:rPr 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/</a:t>
            </a:r>
            <a:r>
              <a:rPr lang="en-US" alt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6</a:t>
            </a:r>
            <a:r>
              <a:rPr lang="ja-JP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締切）</a:t>
            </a:r>
            <a:endParaRPr lang="ja-JP" sz="3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68412" y="855680"/>
            <a:ext cx="14248388" cy="2888886"/>
          </a:xfrm>
          <a:prstGeom prst="rect">
            <a:avLst/>
          </a:prstGeom>
          <a:noFill/>
          <a:ln w="12600" cap="rnd">
            <a:solidFill>
              <a:schemeClr val="accent1"/>
            </a:solidFill>
            <a:custDash>
              <a:ds d="400000" sp="3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5040" tIns="92520" rIns="185040" bIns="92520" anchor="ctr"/>
          <a:lstStyle/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＜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お申し込み方法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＞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・本申込書に必要事項をご記入の上、</a:t>
            </a:r>
            <a:r>
              <a:rPr lang="en-US" sz="35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FAX（0242-85-7021）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までお申し込みください。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・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送信状は不要です。本申込書のみでお願いします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。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・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お申込み後、事務局から参加受理のご連絡はいたしませんので、当日は定刻までに会場にお越し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ください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。</a:t>
            </a:r>
          </a:p>
          <a:p>
            <a:pPr>
              <a:lnSpc>
                <a:spcPct val="100000"/>
              </a:lnSpc>
            </a:pPr>
            <a:r>
              <a:rPr lang="ja-JP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・申込日締切前であっても定員になり次第締切致します。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・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定員に達している場合のみ、事務局からご連絡させていただきます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。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23" name="Table 3"/>
          <p:cNvGraphicFramePr/>
          <p:nvPr>
            <p:extLst>
              <p:ext uri="{D42A27DB-BD31-4B8C-83A1-F6EECF244321}">
                <p14:modId xmlns:p14="http://schemas.microsoft.com/office/powerpoint/2010/main" val="273859444"/>
              </p:ext>
            </p:extLst>
          </p:nvPr>
        </p:nvGraphicFramePr>
        <p:xfrm>
          <a:off x="468412" y="4527290"/>
          <a:ext cx="14257584" cy="8361288"/>
        </p:xfrm>
        <a:graphic>
          <a:graphicData uri="http://schemas.openxmlformats.org/drawingml/2006/table">
            <a:tbl>
              <a:tblPr/>
              <a:tblGrid>
                <a:gridCol w="1722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2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67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お名前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　　　　　　　　　　　　　　　　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お名前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お名前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　　　　　　　　　　　　　　　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お名前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事業所名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ja-JP" dirty="0"/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7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連絡可能な番号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　　　　　　　　　　　　　　　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番号の所有者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：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事業所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FAX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5400" marR="1854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501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移乗介助につ</a:t>
                      </a:r>
                      <a:r>
                        <a:rPr lang="ja-JP" altLang="en-US" sz="2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い</a:t>
                      </a:r>
                      <a:r>
                        <a:rPr lang="en-US" altLang="ja-JP" sz="2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メイリオ"/>
                          <a:ea typeface="メイリオ"/>
                        </a:rPr>
                        <a:t>て知りたいこと、セミナーでやって欲しいことなどございましたらお書き下さい</a:t>
                      </a:r>
                      <a:endParaRPr lang="en-US" altLang="ja-JP" sz="2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メイリオ"/>
                        <a:ea typeface="メイリオ"/>
                      </a:endParaRPr>
                    </a:p>
                  </a:txBody>
                  <a:tcPr marL="185400" marR="185400"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4" name="CustomShape 4"/>
          <p:cNvSpPr/>
          <p:nvPr/>
        </p:nvSpPr>
        <p:spPr>
          <a:xfrm>
            <a:off x="7710660" y="3755763"/>
            <a:ext cx="6938640" cy="72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5040" tIns="92520" rIns="185040" bIns="92520" anchor="ctr"/>
          <a:lstStyle/>
          <a:p>
            <a:pPr algn="r">
              <a:lnSpc>
                <a:spcPct val="150000"/>
              </a:lnSpc>
            </a:pP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お申込日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平成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　　年　　　月　　　日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811440" y="13028760"/>
            <a:ext cx="7742880" cy="560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5040" tIns="92520" rIns="185040" bIns="92520"/>
          <a:lstStyle/>
          <a:p>
            <a:pPr>
              <a:lnSpc>
                <a:spcPct val="150000"/>
              </a:lnSpc>
            </a:pPr>
            <a:r>
              <a:rPr lang="en-US" sz="29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＜</a:t>
            </a:r>
            <a:r>
              <a:rPr lang="en-US" sz="29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会場のご案内</a:t>
            </a:r>
            <a:r>
              <a:rPr lang="en-US" sz="29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＞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en-US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塩川</a:t>
            </a:r>
            <a:r>
              <a:rPr lang="ja-JP" altLang="en-US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町ふるさと会館</a:t>
            </a:r>
            <a:r>
              <a:rPr lang="en-US" altLang="ja-JP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2F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〒969-3521 福島県喜多方市塩川町字東岡320番地1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【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交通機関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】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JR磐越西線「塩川駅」から徒歩6分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9000" indent="-188640">
              <a:lnSpc>
                <a:spcPct val="15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※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お車でお越しの場合は、体育館そばの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9000" indent="-188640">
              <a:lnSpc>
                <a:spcPct val="15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　　　　　　　　　　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無料駐車場をご利用下さい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。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6"/>
          <p:cNvSpPr/>
          <p:nvPr/>
        </p:nvSpPr>
        <p:spPr>
          <a:xfrm>
            <a:off x="588960" y="18074158"/>
            <a:ext cx="14022000" cy="3369079"/>
          </a:xfrm>
          <a:prstGeom prst="rect">
            <a:avLst/>
          </a:prstGeom>
          <a:noFill/>
          <a:ln w="12600" cap="rnd">
            <a:solidFill>
              <a:schemeClr val="accent1"/>
            </a:solidFill>
            <a:custDash>
              <a:ds d="400000" sp="3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5040" tIns="92520" rIns="185040" bIns="92520" anchor="ctr"/>
          <a:lstStyle/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≪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お問い合わせ先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≫</a:t>
            </a:r>
            <a:endParaRPr lang="en-US" sz="4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ＮＰＯ法人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ネットサポート（TEL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 0242-85-7020）</a:t>
            </a:r>
          </a:p>
          <a:p>
            <a:pPr>
              <a:lnSpc>
                <a:spcPct val="100000"/>
              </a:lnSpc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有限会社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介護福太郎（TEL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 0242-37-2166 ／ mail : 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  <a:hlinkClick r:id="rId2"/>
              </a:rPr>
              <a:t>fukutarou@kaigofukutarou.com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）</a:t>
            </a: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 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　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メイリオ"/>
                <a:ea typeface="メイリオ"/>
              </a:rPr>
              <a:t>〒965-0037　福島県会津若松市中央二丁目1-21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Line 7"/>
          <p:cNvSpPr/>
          <p:nvPr/>
        </p:nvSpPr>
        <p:spPr>
          <a:xfrm>
            <a:off x="10825920" y="13937040"/>
            <a:ext cx="1207080" cy="2169720"/>
          </a:xfrm>
          <a:prstGeom prst="line">
            <a:avLst/>
          </a:prstGeom>
          <a:ln w="5076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Line 8"/>
          <p:cNvSpPr/>
          <p:nvPr/>
        </p:nvSpPr>
        <p:spPr>
          <a:xfrm>
            <a:off x="12024000" y="16106760"/>
            <a:ext cx="360" cy="1039320"/>
          </a:xfrm>
          <a:prstGeom prst="line">
            <a:avLst/>
          </a:prstGeom>
          <a:ln w="5076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Line 9"/>
          <p:cNvSpPr/>
          <p:nvPr/>
        </p:nvSpPr>
        <p:spPr>
          <a:xfrm flipH="1">
            <a:off x="12033000" y="15302160"/>
            <a:ext cx="91440" cy="804600"/>
          </a:xfrm>
          <a:prstGeom prst="line">
            <a:avLst/>
          </a:prstGeom>
          <a:ln w="5076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Line 10"/>
          <p:cNvSpPr/>
          <p:nvPr/>
        </p:nvSpPr>
        <p:spPr>
          <a:xfrm>
            <a:off x="12024000" y="16106760"/>
            <a:ext cx="1298520" cy="425160"/>
          </a:xfrm>
          <a:prstGeom prst="line">
            <a:avLst/>
          </a:prstGeom>
          <a:ln w="5076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Line 11"/>
          <p:cNvSpPr/>
          <p:nvPr/>
        </p:nvSpPr>
        <p:spPr>
          <a:xfrm>
            <a:off x="11988000" y="16633440"/>
            <a:ext cx="1484640" cy="519480"/>
          </a:xfrm>
          <a:prstGeom prst="line">
            <a:avLst/>
          </a:prstGeom>
          <a:ln w="5076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12"/>
          <p:cNvSpPr/>
          <p:nvPr/>
        </p:nvSpPr>
        <p:spPr>
          <a:xfrm>
            <a:off x="11805840" y="16400160"/>
            <a:ext cx="151560" cy="500400"/>
          </a:xfrm>
          <a:prstGeom prst="rect">
            <a:avLst/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Line 13"/>
          <p:cNvSpPr/>
          <p:nvPr/>
        </p:nvSpPr>
        <p:spPr>
          <a:xfrm>
            <a:off x="11365560" y="13967640"/>
            <a:ext cx="603360" cy="2066040"/>
          </a:xfrm>
          <a:prstGeom prst="line">
            <a:avLst/>
          </a:prstGeom>
          <a:ln w="5076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Line 14"/>
          <p:cNvSpPr/>
          <p:nvPr/>
        </p:nvSpPr>
        <p:spPr>
          <a:xfrm flipH="1">
            <a:off x="11912040" y="15988680"/>
            <a:ext cx="33840" cy="411480"/>
          </a:xfrm>
          <a:prstGeom prst="line">
            <a:avLst/>
          </a:prstGeom>
          <a:ln w="5076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15"/>
          <p:cNvSpPr/>
          <p:nvPr/>
        </p:nvSpPr>
        <p:spPr>
          <a:xfrm>
            <a:off x="9500400" y="13985640"/>
            <a:ext cx="4626360" cy="4553280"/>
          </a:xfrm>
          <a:custGeom>
            <a:avLst/>
            <a:gdLst/>
            <a:ahLst/>
            <a:cxnLst/>
            <a:rect l="l" t="t" r="r" b="b"/>
            <a:pathLst>
              <a:path w="7711478" h="7589520">
                <a:moveTo>
                  <a:pt x="0" y="7589520"/>
                </a:moveTo>
                <a:cubicBezTo>
                  <a:pt x="256540" y="7503160"/>
                  <a:pt x="513080" y="7416800"/>
                  <a:pt x="670560" y="7040880"/>
                </a:cubicBezTo>
                <a:cubicBezTo>
                  <a:pt x="828040" y="6664960"/>
                  <a:pt x="734060" y="5687060"/>
                  <a:pt x="944880" y="5334000"/>
                </a:cubicBezTo>
                <a:cubicBezTo>
                  <a:pt x="1155700" y="4980940"/>
                  <a:pt x="1366520" y="4640580"/>
                  <a:pt x="1935480" y="4922520"/>
                </a:cubicBezTo>
                <a:cubicBezTo>
                  <a:pt x="2504440" y="5204460"/>
                  <a:pt x="3497580" y="6756400"/>
                  <a:pt x="4358640" y="7025640"/>
                </a:cubicBezTo>
                <a:cubicBezTo>
                  <a:pt x="5219700" y="7294880"/>
                  <a:pt x="6543040" y="6985000"/>
                  <a:pt x="7101840" y="6537960"/>
                </a:cubicBezTo>
                <a:cubicBezTo>
                  <a:pt x="7660640" y="6090920"/>
                  <a:pt x="7706360" y="4930140"/>
                  <a:pt x="7711440" y="4343400"/>
                </a:cubicBezTo>
                <a:cubicBezTo>
                  <a:pt x="7716520" y="3756660"/>
                  <a:pt x="7223760" y="3520440"/>
                  <a:pt x="7132320" y="3017520"/>
                </a:cubicBezTo>
                <a:cubicBezTo>
                  <a:pt x="7040880" y="2514600"/>
                  <a:pt x="7066280" y="1828800"/>
                  <a:pt x="7162800" y="1325880"/>
                </a:cubicBezTo>
                <a:cubicBezTo>
                  <a:pt x="7259320" y="822960"/>
                  <a:pt x="7485380" y="411480"/>
                  <a:pt x="7711440" y="0"/>
                </a:cubicBezTo>
              </a:path>
            </a:pathLst>
          </a:custGeom>
          <a:noFill/>
          <a:ln w="25416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16"/>
          <p:cNvSpPr/>
          <p:nvPr/>
        </p:nvSpPr>
        <p:spPr>
          <a:xfrm>
            <a:off x="11834280" y="13948920"/>
            <a:ext cx="2027520" cy="2157480"/>
          </a:xfrm>
          <a:custGeom>
            <a:avLst/>
            <a:gdLst/>
            <a:ahLst/>
            <a:cxnLst/>
            <a:rect l="l" t="t" r="r" b="b"/>
            <a:pathLst>
              <a:path w="3379893" h="3596640">
                <a:moveTo>
                  <a:pt x="11853" y="0"/>
                </a:moveTo>
                <a:cubicBezTo>
                  <a:pt x="-5927" y="332740"/>
                  <a:pt x="-23707" y="665480"/>
                  <a:pt x="118533" y="944880"/>
                </a:cubicBezTo>
                <a:cubicBezTo>
                  <a:pt x="260773" y="1224280"/>
                  <a:pt x="535093" y="1468120"/>
                  <a:pt x="865293" y="1676400"/>
                </a:cubicBezTo>
                <a:cubicBezTo>
                  <a:pt x="1195493" y="1884680"/>
                  <a:pt x="1680633" y="1874520"/>
                  <a:pt x="2099733" y="2194560"/>
                </a:cubicBezTo>
                <a:cubicBezTo>
                  <a:pt x="2518833" y="2514600"/>
                  <a:pt x="2949363" y="3055620"/>
                  <a:pt x="3379893" y="3596640"/>
                </a:cubicBezTo>
              </a:path>
            </a:pathLst>
          </a:custGeom>
          <a:noFill/>
          <a:ln w="7632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17"/>
          <p:cNvSpPr/>
          <p:nvPr/>
        </p:nvSpPr>
        <p:spPr>
          <a:xfrm rot="20944200" flipH="1">
            <a:off x="9103680" y="13845600"/>
            <a:ext cx="722160" cy="4786560"/>
          </a:xfrm>
          <a:prstGeom prst="arc">
            <a:avLst>
              <a:gd name="adj1" fmla="val 16324564"/>
              <a:gd name="adj2" fmla="val 5326195"/>
            </a:avLst>
          </a:prstGeom>
          <a:noFill/>
          <a:ln w="10152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18"/>
          <p:cNvSpPr/>
          <p:nvPr/>
        </p:nvSpPr>
        <p:spPr>
          <a:xfrm>
            <a:off x="12792240" y="13937040"/>
            <a:ext cx="725760" cy="4580640"/>
          </a:xfrm>
          <a:custGeom>
            <a:avLst/>
            <a:gdLst/>
            <a:ahLst/>
            <a:cxnLst/>
            <a:rect l="l" t="t" r="r" b="b"/>
            <a:pathLst>
              <a:path w="1433222" h="7635240">
                <a:moveTo>
                  <a:pt x="462494" y="0"/>
                </a:moveTo>
                <a:cubicBezTo>
                  <a:pt x="180554" y="894080"/>
                  <a:pt x="-101386" y="1788160"/>
                  <a:pt x="35774" y="2606040"/>
                </a:cubicBezTo>
                <a:cubicBezTo>
                  <a:pt x="172934" y="3423920"/>
                  <a:pt x="1056854" y="4069080"/>
                  <a:pt x="1285454" y="4907280"/>
                </a:cubicBezTo>
                <a:cubicBezTo>
                  <a:pt x="1514054" y="5745480"/>
                  <a:pt x="1409914" y="7231380"/>
                  <a:pt x="1407374" y="7635240"/>
                </a:cubicBezTo>
              </a:path>
            </a:pathLst>
          </a:custGeom>
          <a:noFill/>
          <a:ln w="10152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Line 19"/>
          <p:cNvSpPr/>
          <p:nvPr/>
        </p:nvSpPr>
        <p:spPr>
          <a:xfrm flipV="1">
            <a:off x="8570880" y="14598000"/>
            <a:ext cx="4303440" cy="54720"/>
          </a:xfrm>
          <a:prstGeom prst="line">
            <a:avLst/>
          </a:prstGeom>
          <a:ln w="10152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Line 20"/>
          <p:cNvSpPr/>
          <p:nvPr/>
        </p:nvSpPr>
        <p:spPr>
          <a:xfrm flipH="1">
            <a:off x="12316680" y="15678720"/>
            <a:ext cx="511920" cy="2839320"/>
          </a:xfrm>
          <a:prstGeom prst="line">
            <a:avLst/>
          </a:prstGeom>
          <a:ln w="5076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21"/>
          <p:cNvSpPr/>
          <p:nvPr/>
        </p:nvSpPr>
        <p:spPr>
          <a:xfrm rot="20934000">
            <a:off x="9103320" y="15571440"/>
            <a:ext cx="461160" cy="12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"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会津縦貫道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22"/>
          <p:cNvSpPr/>
          <p:nvPr/>
        </p:nvSpPr>
        <p:spPr>
          <a:xfrm rot="207000">
            <a:off x="13472640" y="17215560"/>
            <a:ext cx="461160" cy="134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"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国道１２１号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Line 23"/>
          <p:cNvSpPr/>
          <p:nvPr/>
        </p:nvSpPr>
        <p:spPr>
          <a:xfrm>
            <a:off x="11904840" y="16946280"/>
            <a:ext cx="64080" cy="1571760"/>
          </a:xfrm>
          <a:prstGeom prst="line">
            <a:avLst/>
          </a:prstGeom>
          <a:ln w="5076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24"/>
          <p:cNvSpPr/>
          <p:nvPr/>
        </p:nvSpPr>
        <p:spPr>
          <a:xfrm rot="705600">
            <a:off x="12415320" y="17182080"/>
            <a:ext cx="461160" cy="10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"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米沢街道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25"/>
          <p:cNvSpPr/>
          <p:nvPr/>
        </p:nvSpPr>
        <p:spPr>
          <a:xfrm rot="18902400">
            <a:off x="10694160" y="17157600"/>
            <a:ext cx="461160" cy="78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"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日橋川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26"/>
          <p:cNvSpPr/>
          <p:nvPr/>
        </p:nvSpPr>
        <p:spPr>
          <a:xfrm rot="279000">
            <a:off x="11436120" y="16260480"/>
            <a:ext cx="461160" cy="78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"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塩川駅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7"/>
          <p:cNvSpPr/>
          <p:nvPr/>
        </p:nvSpPr>
        <p:spPr>
          <a:xfrm>
            <a:off x="12124800" y="15644160"/>
            <a:ext cx="287640" cy="2876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28"/>
          <p:cNvSpPr/>
          <p:nvPr/>
        </p:nvSpPr>
        <p:spPr>
          <a:xfrm>
            <a:off x="10722960" y="15091920"/>
            <a:ext cx="914040" cy="612360"/>
          </a:xfrm>
          <a:prstGeom prst="wedgeRoundRectCallout">
            <a:avLst>
              <a:gd name="adj1" fmla="val 102500"/>
              <a:gd name="adj2" fmla="val 45087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会 場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CustomShape 29"/>
          <p:cNvSpPr/>
          <p:nvPr/>
        </p:nvSpPr>
        <p:spPr>
          <a:xfrm>
            <a:off x="12805920" y="15398280"/>
            <a:ext cx="8226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● コメリ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30"/>
          <p:cNvSpPr/>
          <p:nvPr/>
        </p:nvSpPr>
        <p:spPr>
          <a:xfrm>
            <a:off x="12732840" y="15883560"/>
            <a:ext cx="9946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● ＣＯＯＰ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31"/>
          <p:cNvSpPr/>
          <p:nvPr/>
        </p:nvSpPr>
        <p:spPr>
          <a:xfrm>
            <a:off x="12831480" y="16107120"/>
            <a:ext cx="95364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● 太郎庵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32"/>
          <p:cNvSpPr/>
          <p:nvPr/>
        </p:nvSpPr>
        <p:spPr>
          <a:xfrm>
            <a:off x="13072680" y="16543440"/>
            <a:ext cx="101592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● ローソン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33"/>
          <p:cNvSpPr/>
          <p:nvPr/>
        </p:nvSpPr>
        <p:spPr>
          <a:xfrm>
            <a:off x="12017160" y="16708680"/>
            <a:ext cx="10908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創英角ｺﾞｼｯｸUB"/>
                <a:ea typeface="HGP創英角ｺﾞｼｯｸUB"/>
              </a:rPr>
              <a:t>ＥＮＥＯＳ ●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34"/>
          <p:cNvSpPr/>
          <p:nvPr/>
        </p:nvSpPr>
        <p:spPr>
          <a:xfrm>
            <a:off x="12330360" y="14483160"/>
            <a:ext cx="399600" cy="170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"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創英角ｺﾞｼｯｸUB"/>
                <a:ea typeface="HG創英角ｺﾞｼｯｸUB"/>
              </a:rPr>
              <a:t>喜多方市塩川支所●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35"/>
          <p:cNvSpPr/>
          <p:nvPr/>
        </p:nvSpPr>
        <p:spPr>
          <a:xfrm>
            <a:off x="7682760" y="12189098"/>
            <a:ext cx="692820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ｺﾞｼｯｸM"/>
                <a:ea typeface="HGPｺﾞｼｯｸM"/>
              </a:rPr>
              <a:t>※　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GPｺﾞｼｯｸM"/>
                <a:ea typeface="HGPｺﾞｼｯｸM"/>
              </a:rPr>
              <a:t>ご記入いただいた情報は、セミナー運営にのみ使用致します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217</TotalTime>
  <Words>189</Words>
  <Application>Microsoft Office PowerPoint</Application>
  <PresentationFormat>ユーザー設定</PresentationFormat>
  <Paragraphs>100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DejaVu Sans</vt:lpstr>
      <vt:lpstr>HGPｺﾞｼｯｸE</vt:lpstr>
      <vt:lpstr>HGPｺﾞｼｯｸM</vt:lpstr>
      <vt:lpstr>HGP創英角ｺﾞｼｯｸUB</vt:lpstr>
      <vt:lpstr>HGS創英角ｺﾞｼｯｸUB</vt:lpstr>
      <vt:lpstr>HGｺﾞｼｯｸE</vt:lpstr>
      <vt:lpstr>HG創英角ｺﾞｼｯｸUB</vt:lpstr>
      <vt:lpstr>ＭＳ Ｐゴシック</vt:lpstr>
      <vt:lpstr>メイリオ</vt:lpstr>
      <vt:lpstr>Arial</vt:lpstr>
      <vt:lpstr>Calibri</vt:lpstr>
      <vt:lpstr>Symbol</vt:lpstr>
      <vt:lpstr>Times New Roman</vt:lpstr>
      <vt:lpstr>Wingdings</vt:lpstr>
      <vt:lpstr>Office Theme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kaogo</dc:creator>
  <cp:lastModifiedBy>igarashi</cp:lastModifiedBy>
  <cp:revision>55</cp:revision>
  <cp:lastPrinted>2018-05-28T00:17:12Z</cp:lastPrinted>
  <dcterms:created xsi:type="dcterms:W3CDTF">2013-07-04T10:57:13Z</dcterms:created>
  <dcterms:modified xsi:type="dcterms:W3CDTF">2018-06-29T04:21:41Z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ユーザー設定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